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84" r:id="rId6"/>
    <p:sldId id="275" r:id="rId7"/>
    <p:sldId id="278" r:id="rId8"/>
    <p:sldId id="276" r:id="rId9"/>
    <p:sldId id="279" r:id="rId10"/>
    <p:sldId id="277" r:id="rId11"/>
    <p:sldId id="285" r:id="rId12"/>
    <p:sldId id="273" r:id="rId13"/>
    <p:sldId id="271" r:id="rId14"/>
    <p:sldId id="272" r:id="rId15"/>
    <p:sldId id="274" r:id="rId16"/>
    <p:sldId id="288" r:id="rId17"/>
    <p:sldId id="281" r:id="rId18"/>
    <p:sldId id="280" r:id="rId19"/>
    <p:sldId id="286" r:id="rId20"/>
    <p:sldId id="282" r:id="rId21"/>
    <p:sldId id="283" r:id="rId22"/>
    <p:sldId id="287"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9" d="100"/>
          <a:sy n="99" d="100"/>
        </p:scale>
        <p:origin x="-56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623D68-1866-9648-9620-9DD9BFE69505}" type="datetimeFigureOut">
              <a:rPr lang="en-US" smtClean="0"/>
              <a:t>11/9/13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184689-E694-664D-BE71-3077C0BD7D15}" type="slidenum">
              <a:rPr lang="en-US" smtClean="0"/>
              <a:t>‹#›</a:t>
            </a:fld>
            <a:endParaRPr lang="en-US"/>
          </a:p>
        </p:txBody>
      </p:sp>
    </p:spTree>
    <p:extLst>
      <p:ext uri="{BB962C8B-B14F-4D97-AF65-F5344CB8AC3E}">
        <p14:creationId xmlns:p14="http://schemas.microsoft.com/office/powerpoint/2010/main" val="2351546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623D68-1866-9648-9620-9DD9BFE69505}" type="datetimeFigureOut">
              <a:rPr lang="en-US" smtClean="0"/>
              <a:t>11/9/13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184689-E694-664D-BE71-3077C0BD7D15}" type="slidenum">
              <a:rPr lang="en-US" smtClean="0"/>
              <a:t>‹#›</a:t>
            </a:fld>
            <a:endParaRPr lang="en-US"/>
          </a:p>
        </p:txBody>
      </p:sp>
    </p:spTree>
    <p:extLst>
      <p:ext uri="{BB962C8B-B14F-4D97-AF65-F5344CB8AC3E}">
        <p14:creationId xmlns:p14="http://schemas.microsoft.com/office/powerpoint/2010/main" val="858865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623D68-1866-9648-9620-9DD9BFE69505}" type="datetimeFigureOut">
              <a:rPr lang="en-US" smtClean="0"/>
              <a:t>11/9/13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184689-E694-664D-BE71-3077C0BD7D15}" type="slidenum">
              <a:rPr lang="en-US" smtClean="0"/>
              <a:t>‹#›</a:t>
            </a:fld>
            <a:endParaRPr lang="en-US"/>
          </a:p>
        </p:txBody>
      </p:sp>
    </p:spTree>
    <p:extLst>
      <p:ext uri="{BB962C8B-B14F-4D97-AF65-F5344CB8AC3E}">
        <p14:creationId xmlns:p14="http://schemas.microsoft.com/office/powerpoint/2010/main" val="293536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623D68-1866-9648-9620-9DD9BFE69505}" type="datetimeFigureOut">
              <a:rPr lang="en-US" smtClean="0"/>
              <a:t>11/9/13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184689-E694-664D-BE71-3077C0BD7D15}" type="slidenum">
              <a:rPr lang="en-US" smtClean="0"/>
              <a:t>‹#›</a:t>
            </a:fld>
            <a:endParaRPr lang="en-US"/>
          </a:p>
        </p:txBody>
      </p:sp>
    </p:spTree>
    <p:extLst>
      <p:ext uri="{BB962C8B-B14F-4D97-AF65-F5344CB8AC3E}">
        <p14:creationId xmlns:p14="http://schemas.microsoft.com/office/powerpoint/2010/main" val="2434174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623D68-1866-9648-9620-9DD9BFE69505}" type="datetimeFigureOut">
              <a:rPr lang="en-US" smtClean="0"/>
              <a:t>11/9/13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184689-E694-664D-BE71-3077C0BD7D15}" type="slidenum">
              <a:rPr lang="en-US" smtClean="0"/>
              <a:t>‹#›</a:t>
            </a:fld>
            <a:endParaRPr lang="en-US"/>
          </a:p>
        </p:txBody>
      </p:sp>
    </p:spTree>
    <p:extLst>
      <p:ext uri="{BB962C8B-B14F-4D97-AF65-F5344CB8AC3E}">
        <p14:creationId xmlns:p14="http://schemas.microsoft.com/office/powerpoint/2010/main" val="3454830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623D68-1866-9648-9620-9DD9BFE69505}" type="datetimeFigureOut">
              <a:rPr lang="en-US" smtClean="0"/>
              <a:t>11/9/13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184689-E694-664D-BE71-3077C0BD7D15}" type="slidenum">
              <a:rPr lang="en-US" smtClean="0"/>
              <a:t>‹#›</a:t>
            </a:fld>
            <a:endParaRPr lang="en-US"/>
          </a:p>
        </p:txBody>
      </p:sp>
    </p:spTree>
    <p:extLst>
      <p:ext uri="{BB962C8B-B14F-4D97-AF65-F5344CB8AC3E}">
        <p14:creationId xmlns:p14="http://schemas.microsoft.com/office/powerpoint/2010/main" val="745808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623D68-1866-9648-9620-9DD9BFE69505}" type="datetimeFigureOut">
              <a:rPr lang="en-US" smtClean="0"/>
              <a:t>11/9/13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184689-E694-664D-BE71-3077C0BD7D15}" type="slidenum">
              <a:rPr lang="en-US" smtClean="0"/>
              <a:t>‹#›</a:t>
            </a:fld>
            <a:endParaRPr lang="en-US"/>
          </a:p>
        </p:txBody>
      </p:sp>
    </p:spTree>
    <p:extLst>
      <p:ext uri="{BB962C8B-B14F-4D97-AF65-F5344CB8AC3E}">
        <p14:creationId xmlns:p14="http://schemas.microsoft.com/office/powerpoint/2010/main" val="1325430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623D68-1866-9648-9620-9DD9BFE69505}" type="datetimeFigureOut">
              <a:rPr lang="en-US" smtClean="0"/>
              <a:t>11/9/13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184689-E694-664D-BE71-3077C0BD7D15}" type="slidenum">
              <a:rPr lang="en-US" smtClean="0"/>
              <a:t>‹#›</a:t>
            </a:fld>
            <a:endParaRPr lang="en-US"/>
          </a:p>
        </p:txBody>
      </p:sp>
    </p:spTree>
    <p:extLst>
      <p:ext uri="{BB962C8B-B14F-4D97-AF65-F5344CB8AC3E}">
        <p14:creationId xmlns:p14="http://schemas.microsoft.com/office/powerpoint/2010/main" val="263383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623D68-1866-9648-9620-9DD9BFE69505}" type="datetimeFigureOut">
              <a:rPr lang="en-US" smtClean="0"/>
              <a:t>11/9/13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184689-E694-664D-BE71-3077C0BD7D15}" type="slidenum">
              <a:rPr lang="en-US" smtClean="0"/>
              <a:t>‹#›</a:t>
            </a:fld>
            <a:endParaRPr lang="en-US"/>
          </a:p>
        </p:txBody>
      </p:sp>
    </p:spTree>
    <p:extLst>
      <p:ext uri="{BB962C8B-B14F-4D97-AF65-F5344CB8AC3E}">
        <p14:creationId xmlns:p14="http://schemas.microsoft.com/office/powerpoint/2010/main" val="1140518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623D68-1866-9648-9620-9DD9BFE69505}" type="datetimeFigureOut">
              <a:rPr lang="en-US" smtClean="0"/>
              <a:t>11/9/13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184689-E694-664D-BE71-3077C0BD7D15}" type="slidenum">
              <a:rPr lang="en-US" smtClean="0"/>
              <a:t>‹#›</a:t>
            </a:fld>
            <a:endParaRPr lang="en-US"/>
          </a:p>
        </p:txBody>
      </p:sp>
    </p:spTree>
    <p:extLst>
      <p:ext uri="{BB962C8B-B14F-4D97-AF65-F5344CB8AC3E}">
        <p14:creationId xmlns:p14="http://schemas.microsoft.com/office/powerpoint/2010/main" val="1584712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623D68-1866-9648-9620-9DD9BFE69505}" type="datetimeFigureOut">
              <a:rPr lang="en-US" smtClean="0"/>
              <a:t>11/9/13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184689-E694-664D-BE71-3077C0BD7D15}" type="slidenum">
              <a:rPr lang="en-US" smtClean="0"/>
              <a:t>‹#›</a:t>
            </a:fld>
            <a:endParaRPr lang="en-US"/>
          </a:p>
        </p:txBody>
      </p:sp>
    </p:spTree>
    <p:extLst>
      <p:ext uri="{BB962C8B-B14F-4D97-AF65-F5344CB8AC3E}">
        <p14:creationId xmlns:p14="http://schemas.microsoft.com/office/powerpoint/2010/main" val="36533930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623D68-1866-9648-9620-9DD9BFE69505}" type="datetimeFigureOut">
              <a:rPr lang="en-US" smtClean="0"/>
              <a:t>11/9/13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184689-E694-664D-BE71-3077C0BD7D15}" type="slidenum">
              <a:rPr lang="en-US" smtClean="0"/>
              <a:t>‹#›</a:t>
            </a:fld>
            <a:endParaRPr lang="en-US"/>
          </a:p>
        </p:txBody>
      </p:sp>
    </p:spTree>
    <p:extLst>
      <p:ext uri="{BB962C8B-B14F-4D97-AF65-F5344CB8AC3E}">
        <p14:creationId xmlns:p14="http://schemas.microsoft.com/office/powerpoint/2010/main" val="32568374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Python 2 vs. Python 3</a:t>
            </a:r>
            <a:br>
              <a:rPr lang="en-US" dirty="0" smtClean="0"/>
            </a:br>
            <a:r>
              <a:rPr lang="en-US" dirty="0" smtClean="0"/>
              <a:t>A retrospective</a:t>
            </a:r>
            <a:endParaRPr lang="en-US" dirty="0"/>
          </a:p>
        </p:txBody>
      </p:sp>
      <p:sp>
        <p:nvSpPr>
          <p:cNvPr id="3" name="Subtitle 2"/>
          <p:cNvSpPr>
            <a:spLocks noGrp="1"/>
          </p:cNvSpPr>
          <p:nvPr>
            <p:ph type="subTitle" idx="1"/>
          </p:nvPr>
        </p:nvSpPr>
        <p:spPr/>
        <p:txBody>
          <a:bodyPr/>
          <a:lstStyle/>
          <a:p>
            <a:r>
              <a:rPr lang="en-US" dirty="0" smtClean="0"/>
              <a:t>Guido van Rossum</a:t>
            </a:r>
            <a:br>
              <a:rPr lang="en-US" dirty="0" smtClean="0"/>
            </a:br>
            <a:r>
              <a:rPr lang="en-US" dirty="0" err="1" smtClean="0"/>
              <a:t>guido@python.org</a:t>
            </a:r>
            <a:endParaRPr lang="en-US" dirty="0" smtClean="0"/>
          </a:p>
          <a:p>
            <a:r>
              <a:rPr lang="en-US" dirty="0" smtClean="0"/>
              <a:t>Hackers 2013</a:t>
            </a:r>
            <a:endParaRPr lang="en-US" dirty="0"/>
          </a:p>
        </p:txBody>
      </p:sp>
    </p:spTree>
    <p:extLst>
      <p:ext uri="{BB962C8B-B14F-4D97-AF65-F5344CB8AC3E}">
        <p14:creationId xmlns:p14="http://schemas.microsoft.com/office/powerpoint/2010/main" val="2131284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reduce() must die</a:t>
            </a:r>
            <a:endParaRPr lang="en-US" dirty="0"/>
          </a:p>
        </p:txBody>
      </p:sp>
      <p:sp>
        <p:nvSpPr>
          <p:cNvPr id="3" name="Content Placeholder 2"/>
          <p:cNvSpPr>
            <a:spLocks noGrp="1"/>
          </p:cNvSpPr>
          <p:nvPr>
            <p:ph idx="1"/>
          </p:nvPr>
        </p:nvSpPr>
        <p:spPr/>
        <p:txBody>
          <a:bodyPr>
            <a:noAutofit/>
          </a:bodyPr>
          <a:lstStyle/>
          <a:p>
            <a:r>
              <a:rPr lang="en-US" sz="2600" dirty="0"/>
              <a:t>"So now reduce(). This is actually the one I've always hated most, because, apart from a few examples involving + or *, almost every time I see a reduce() call with a non-trivial function argument, I need to grab pen and paper to diagram what's actually being fed into that function before I understand what the reduce() is supposed to do. So in my mind, the applicability of reduce() is pretty much limited to associative operators, and in all other cases it's better to write out the accumulation loop explicitly</a:t>
            </a:r>
            <a:r>
              <a:rPr lang="en-US" sz="2600" dirty="0" smtClean="0"/>
              <a:t>."</a:t>
            </a:r>
          </a:p>
          <a:p>
            <a:pPr lvl="1"/>
            <a:r>
              <a:rPr lang="en-US" sz="2200" dirty="0" smtClean="0"/>
              <a:t>me, in 2005</a:t>
            </a:r>
          </a:p>
        </p:txBody>
      </p:sp>
    </p:spTree>
    <p:extLst>
      <p:ext uri="{BB962C8B-B14F-4D97-AF65-F5344CB8AC3E}">
        <p14:creationId xmlns:p14="http://schemas.microsoft.com/office/powerpoint/2010/main" val="211421976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really!</a:t>
            </a:r>
            <a:endParaRPr lang="en-US" dirty="0"/>
          </a:p>
        </p:txBody>
      </p:sp>
      <p:sp>
        <p:nvSpPr>
          <p:cNvPr id="3" name="Content Placeholder 2"/>
          <p:cNvSpPr>
            <a:spLocks noGrp="1"/>
          </p:cNvSpPr>
          <p:nvPr>
            <p:ph idx="1"/>
          </p:nvPr>
        </p:nvSpPr>
        <p:spPr/>
        <p:txBody>
          <a:bodyPr>
            <a:normAutofit/>
          </a:bodyPr>
          <a:lstStyle/>
          <a:p>
            <a:r>
              <a:rPr lang="en-US" dirty="0" smtClean="0"/>
              <a:t>"One-liner word-wrap function" recipe :-(</a:t>
            </a:r>
          </a:p>
          <a:p>
            <a:pPr marL="457200" lvl="1" indent="0">
              <a:buNone/>
            </a:pPr>
            <a:endParaRPr lang="en-US" sz="1800" dirty="0" smtClean="0">
              <a:latin typeface="Consolas"/>
              <a:cs typeface="Consolas"/>
            </a:endParaRPr>
          </a:p>
          <a:p>
            <a:pPr marL="457200" lvl="1" indent="0">
              <a:buNone/>
            </a:pPr>
            <a:r>
              <a:rPr lang="en-US" sz="1800" dirty="0" err="1" smtClean="0">
                <a:latin typeface="Consolas"/>
                <a:cs typeface="Consolas"/>
              </a:rPr>
              <a:t>def</a:t>
            </a:r>
            <a:r>
              <a:rPr lang="en-US" sz="1800" dirty="0" smtClean="0">
                <a:latin typeface="Consolas"/>
                <a:cs typeface="Consolas"/>
              </a:rPr>
              <a:t> </a:t>
            </a:r>
            <a:r>
              <a:rPr lang="en-US" sz="1800" dirty="0">
                <a:latin typeface="Consolas"/>
                <a:cs typeface="Consolas"/>
              </a:rPr>
              <a:t>wrap(text, width)</a:t>
            </a:r>
            <a:r>
              <a:rPr lang="en-US" sz="1800" dirty="0" smtClean="0">
                <a:latin typeface="Consolas"/>
                <a:cs typeface="Consolas"/>
              </a:rPr>
              <a:t>:</a:t>
            </a:r>
          </a:p>
          <a:p>
            <a:pPr marL="457200" lvl="1" indent="0">
              <a:buNone/>
            </a:pPr>
            <a:r>
              <a:rPr lang="en-US" sz="1800" dirty="0" smtClean="0">
                <a:latin typeface="Consolas"/>
                <a:cs typeface="Consolas"/>
              </a:rPr>
              <a:t>    </a:t>
            </a:r>
            <a:r>
              <a:rPr lang="en-US" sz="1800" dirty="0">
                <a:latin typeface="Consolas"/>
                <a:cs typeface="Consolas"/>
              </a:rPr>
              <a:t>return reduce(lambda line, word, width=width: '%</a:t>
            </a:r>
            <a:r>
              <a:rPr lang="en-US" sz="1800" dirty="0" err="1">
                <a:latin typeface="Consolas"/>
                <a:cs typeface="Consolas"/>
              </a:rPr>
              <a:t>s%s%s</a:t>
            </a:r>
            <a:r>
              <a:rPr lang="en-US" sz="1800" dirty="0">
                <a:latin typeface="Consolas"/>
                <a:cs typeface="Consolas"/>
              </a:rPr>
              <a:t>' %</a:t>
            </a:r>
          </a:p>
          <a:p>
            <a:pPr marL="457200" lvl="1" indent="0">
              <a:buNone/>
            </a:pPr>
            <a:r>
              <a:rPr lang="en-US" sz="1800" dirty="0">
                <a:latin typeface="Consolas"/>
                <a:cs typeface="Consolas"/>
              </a:rPr>
              <a:t>                  (line,</a:t>
            </a:r>
          </a:p>
          <a:p>
            <a:pPr marL="457200" lvl="1" indent="0">
              <a:buNone/>
            </a:pPr>
            <a:r>
              <a:rPr lang="en-US" sz="1800" dirty="0">
                <a:latin typeface="Consolas"/>
                <a:cs typeface="Consolas"/>
              </a:rPr>
              <a:t>                   ' \n'[(</a:t>
            </a:r>
            <a:r>
              <a:rPr lang="en-US" sz="1800" dirty="0" err="1">
                <a:latin typeface="Consolas"/>
                <a:cs typeface="Consolas"/>
              </a:rPr>
              <a:t>len</a:t>
            </a:r>
            <a:r>
              <a:rPr lang="en-US" sz="1800" dirty="0">
                <a:latin typeface="Consolas"/>
                <a:cs typeface="Consolas"/>
              </a:rPr>
              <a:t>(line)-</a:t>
            </a:r>
            <a:r>
              <a:rPr lang="en-US" sz="1800" dirty="0" err="1">
                <a:latin typeface="Consolas"/>
                <a:cs typeface="Consolas"/>
              </a:rPr>
              <a:t>line.rfind</a:t>
            </a:r>
            <a:r>
              <a:rPr lang="en-US" sz="1800" dirty="0">
                <a:latin typeface="Consolas"/>
                <a:cs typeface="Consolas"/>
              </a:rPr>
              <a:t>('\n')-1</a:t>
            </a:r>
          </a:p>
          <a:p>
            <a:pPr marL="457200" lvl="1" indent="0">
              <a:buNone/>
            </a:pPr>
            <a:r>
              <a:rPr lang="en-US" sz="1800" dirty="0">
                <a:latin typeface="Consolas"/>
                <a:cs typeface="Consolas"/>
              </a:rPr>
              <a:t>                         + </a:t>
            </a:r>
            <a:r>
              <a:rPr lang="en-US" sz="1800" dirty="0" err="1">
                <a:latin typeface="Consolas"/>
                <a:cs typeface="Consolas"/>
              </a:rPr>
              <a:t>len</a:t>
            </a:r>
            <a:r>
              <a:rPr lang="en-US" sz="1800" dirty="0">
                <a:latin typeface="Consolas"/>
                <a:cs typeface="Consolas"/>
              </a:rPr>
              <a:t>(</a:t>
            </a:r>
            <a:r>
              <a:rPr lang="en-US" sz="1800" dirty="0" err="1">
                <a:latin typeface="Consolas"/>
                <a:cs typeface="Consolas"/>
              </a:rPr>
              <a:t>word.split</a:t>
            </a:r>
            <a:r>
              <a:rPr lang="en-US" sz="1800" dirty="0">
                <a:latin typeface="Consolas"/>
                <a:cs typeface="Consolas"/>
              </a:rPr>
              <a:t>('\n',1)[0]</a:t>
            </a:r>
          </a:p>
          <a:p>
            <a:pPr marL="457200" lvl="1" indent="0">
              <a:buNone/>
            </a:pPr>
            <a:r>
              <a:rPr lang="en-US" sz="1800" dirty="0">
                <a:latin typeface="Consolas"/>
                <a:cs typeface="Consolas"/>
              </a:rPr>
              <a:t>                              ) &gt;= width)],</a:t>
            </a:r>
          </a:p>
          <a:p>
            <a:pPr marL="457200" lvl="1" indent="0">
              <a:buNone/>
            </a:pPr>
            <a:r>
              <a:rPr lang="en-US" sz="1800" dirty="0">
                <a:latin typeface="Consolas"/>
                <a:cs typeface="Consolas"/>
              </a:rPr>
              <a:t>                   word),</a:t>
            </a:r>
          </a:p>
          <a:p>
            <a:pPr marL="457200" lvl="1" indent="0">
              <a:buNone/>
            </a:pPr>
            <a:r>
              <a:rPr lang="en-US" sz="1800" dirty="0">
                <a:latin typeface="Consolas"/>
                <a:cs typeface="Consolas"/>
              </a:rPr>
              <a:t>                  </a:t>
            </a:r>
            <a:r>
              <a:rPr lang="en-US" sz="1800" dirty="0" err="1">
                <a:latin typeface="Consolas"/>
                <a:cs typeface="Consolas"/>
              </a:rPr>
              <a:t>text.split</a:t>
            </a:r>
            <a:r>
              <a:rPr lang="en-US" sz="1800" dirty="0">
                <a:latin typeface="Consolas"/>
                <a:cs typeface="Consolas"/>
              </a:rPr>
              <a:t>(' ')</a:t>
            </a:r>
          </a:p>
          <a:p>
            <a:pPr marL="457200" lvl="1" indent="0">
              <a:buNone/>
            </a:pPr>
            <a:r>
              <a:rPr lang="en-US" sz="1800" dirty="0">
                <a:latin typeface="Consolas"/>
                <a:cs typeface="Consolas"/>
              </a:rPr>
              <a:t>                 )</a:t>
            </a:r>
          </a:p>
          <a:p>
            <a:pPr marL="457200" lvl="1" indent="0">
              <a:buNone/>
            </a:pPr>
            <a:endParaRPr lang="en-US" sz="2000" dirty="0"/>
          </a:p>
        </p:txBody>
      </p:sp>
    </p:spTree>
    <p:extLst>
      <p:ext uri="{BB962C8B-B14F-4D97-AF65-F5344CB8AC3E}">
        <p14:creationId xmlns:p14="http://schemas.microsoft.com/office/powerpoint/2010/main" val="332877842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t>
            </a:r>
            <a:r>
              <a:rPr lang="en-US" dirty="0" err="1" smtClean="0"/>
              <a:t>int</a:t>
            </a:r>
            <a:r>
              <a:rPr lang="en-US" dirty="0" smtClean="0"/>
              <a:t>/</a:t>
            </a:r>
            <a:r>
              <a:rPr lang="en-US" dirty="0" err="1" smtClean="0"/>
              <a:t>int</a:t>
            </a:r>
            <a:r>
              <a:rPr lang="en-US" dirty="0" smtClean="0"/>
              <a:t> should return float</a:t>
            </a:r>
            <a:endParaRPr lang="en-US" dirty="0"/>
          </a:p>
        </p:txBody>
      </p:sp>
      <p:sp>
        <p:nvSpPr>
          <p:cNvPr id="3" name="Content Placeholder 2"/>
          <p:cNvSpPr>
            <a:spLocks noGrp="1"/>
          </p:cNvSpPr>
          <p:nvPr>
            <p:ph idx="1"/>
          </p:nvPr>
        </p:nvSpPr>
        <p:spPr/>
        <p:txBody>
          <a:bodyPr/>
          <a:lstStyle/>
          <a:p>
            <a:r>
              <a:rPr lang="en-US" dirty="0" err="1" smtClean="0">
                <a:latin typeface="Consolas"/>
                <a:cs typeface="Consolas"/>
              </a:rPr>
              <a:t>def</a:t>
            </a:r>
            <a:r>
              <a:rPr lang="en-US" dirty="0" smtClean="0">
                <a:latin typeface="Consolas"/>
                <a:cs typeface="Consolas"/>
              </a:rPr>
              <a:t> </a:t>
            </a:r>
            <a:r>
              <a:rPr lang="en-US" dirty="0" err="1" smtClean="0">
                <a:latin typeface="Consolas"/>
                <a:cs typeface="Consolas"/>
              </a:rPr>
              <a:t>avg</a:t>
            </a:r>
            <a:r>
              <a:rPr lang="en-US" dirty="0" smtClean="0">
                <a:latin typeface="Consolas"/>
                <a:cs typeface="Consolas"/>
              </a:rPr>
              <a:t>(x, y):</a:t>
            </a:r>
            <a:br>
              <a:rPr lang="en-US" dirty="0" smtClean="0">
                <a:latin typeface="Consolas"/>
                <a:cs typeface="Consolas"/>
              </a:rPr>
            </a:br>
            <a:r>
              <a:rPr lang="en-US" dirty="0" smtClean="0">
                <a:latin typeface="Consolas"/>
                <a:cs typeface="Consolas"/>
              </a:rPr>
              <a:t>    return (</a:t>
            </a:r>
            <a:r>
              <a:rPr lang="en-US" dirty="0" err="1" smtClean="0">
                <a:latin typeface="Consolas"/>
                <a:cs typeface="Consolas"/>
              </a:rPr>
              <a:t>x+y</a:t>
            </a:r>
            <a:r>
              <a:rPr lang="en-US" dirty="0" smtClean="0">
                <a:latin typeface="Consolas"/>
                <a:cs typeface="Consolas"/>
              </a:rPr>
              <a:t>) / 2</a:t>
            </a:r>
          </a:p>
          <a:p>
            <a:r>
              <a:rPr lang="en-US" dirty="0" err="1" smtClean="0">
                <a:latin typeface="Consolas"/>
                <a:cs typeface="Consolas"/>
              </a:rPr>
              <a:t>avg</a:t>
            </a:r>
            <a:r>
              <a:rPr lang="en-US" dirty="0" smtClean="0">
                <a:latin typeface="Consolas"/>
                <a:cs typeface="Consolas"/>
              </a:rPr>
              <a:t>(3.1, 3.3) —&gt; 3.2</a:t>
            </a:r>
          </a:p>
          <a:p>
            <a:r>
              <a:rPr lang="en-US" dirty="0" err="1" smtClean="0">
                <a:latin typeface="Consolas"/>
                <a:cs typeface="Consolas"/>
              </a:rPr>
              <a:t>avg</a:t>
            </a:r>
            <a:r>
              <a:rPr lang="en-US" dirty="0" smtClean="0">
                <a:latin typeface="Consolas"/>
                <a:cs typeface="Consolas"/>
              </a:rPr>
              <a:t>(3, 4) —&gt; 3</a:t>
            </a:r>
          </a:p>
          <a:p>
            <a:endParaRPr lang="en-US" dirty="0"/>
          </a:p>
          <a:p>
            <a:r>
              <a:rPr lang="en-US" dirty="0" smtClean="0"/>
              <a:t>Use // or </a:t>
            </a:r>
            <a:r>
              <a:rPr lang="en-US" dirty="0" err="1" smtClean="0"/>
              <a:t>divmod</a:t>
            </a:r>
            <a:r>
              <a:rPr lang="en-US" dirty="0" smtClean="0"/>
              <a:t>() for truncating division</a:t>
            </a:r>
            <a:endParaRPr lang="en-US" dirty="0"/>
          </a:p>
        </p:txBody>
      </p:sp>
    </p:spTree>
    <p:extLst>
      <p:ext uri="{BB962C8B-B14F-4D97-AF65-F5344CB8AC3E}">
        <p14:creationId xmlns:p14="http://schemas.microsoft.com/office/powerpoint/2010/main" val="271122109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print() must be a function</a:t>
            </a:r>
            <a:endParaRPr lang="en-US" dirty="0"/>
          </a:p>
        </p:txBody>
      </p:sp>
      <p:sp>
        <p:nvSpPr>
          <p:cNvPr id="3" name="Content Placeholder 2"/>
          <p:cNvSpPr>
            <a:spLocks noGrp="1"/>
          </p:cNvSpPr>
          <p:nvPr>
            <p:ph idx="1"/>
          </p:nvPr>
        </p:nvSpPr>
        <p:spPr/>
        <p:txBody>
          <a:bodyPr/>
          <a:lstStyle/>
          <a:p>
            <a:r>
              <a:rPr lang="en-US" dirty="0" smtClean="0"/>
              <a:t>You all know:</a:t>
            </a:r>
          </a:p>
          <a:p>
            <a:pPr lvl="1"/>
            <a:r>
              <a:rPr lang="en-US" dirty="0" smtClean="0"/>
              <a:t>print 'height=', height, 'width=', width</a:t>
            </a:r>
          </a:p>
          <a:p>
            <a:r>
              <a:rPr lang="en-US" dirty="0" smtClean="0"/>
              <a:t>But do you know what these do?</a:t>
            </a:r>
          </a:p>
          <a:p>
            <a:pPr lvl="1"/>
            <a:r>
              <a:rPr lang="en-US" dirty="0" smtClean="0"/>
              <a:t>print word,</a:t>
            </a:r>
          </a:p>
          <a:p>
            <a:pPr lvl="1"/>
            <a:r>
              <a:rPr lang="en-US" dirty="0" smtClean="0"/>
              <a:t>print &gt;&gt;</a:t>
            </a:r>
            <a:r>
              <a:rPr lang="en-US" dirty="0" err="1" smtClean="0"/>
              <a:t>sys.stderr</a:t>
            </a:r>
            <a:r>
              <a:rPr lang="en-US" dirty="0" smtClean="0"/>
              <a:t>, 'invalid input'</a:t>
            </a:r>
          </a:p>
          <a:p>
            <a:r>
              <a:rPr lang="en-US" dirty="0" smtClean="0"/>
              <a:t>These are hard!</a:t>
            </a:r>
          </a:p>
          <a:p>
            <a:pPr lvl="1"/>
            <a:r>
              <a:rPr lang="en-US" dirty="0"/>
              <a:t>f</a:t>
            </a:r>
            <a:r>
              <a:rPr lang="en-US" dirty="0" smtClean="0"/>
              <a:t>eature request: option to force flush()</a:t>
            </a:r>
          </a:p>
          <a:p>
            <a:pPr lvl="1"/>
            <a:r>
              <a:rPr lang="en-US" dirty="0"/>
              <a:t>e</a:t>
            </a:r>
            <a:r>
              <a:rPr lang="en-US" dirty="0" smtClean="0"/>
              <a:t>dit task: change all prints to log calls</a:t>
            </a:r>
            <a:endParaRPr lang="en-US" dirty="0"/>
          </a:p>
        </p:txBody>
      </p:sp>
    </p:spTree>
    <p:extLst>
      <p:ext uri="{BB962C8B-B14F-4D97-AF65-F5344CB8AC3E}">
        <p14:creationId xmlns:p14="http://schemas.microsoft.com/office/powerpoint/2010/main" val="90061777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was wrong with Unicode</a:t>
            </a:r>
            <a:endParaRPr lang="en-US" dirty="0"/>
          </a:p>
        </p:txBody>
      </p:sp>
      <p:sp>
        <p:nvSpPr>
          <p:cNvPr id="3" name="Content Placeholder 2"/>
          <p:cNvSpPr>
            <a:spLocks noGrp="1"/>
          </p:cNvSpPr>
          <p:nvPr>
            <p:ph idx="1"/>
          </p:nvPr>
        </p:nvSpPr>
        <p:spPr/>
        <p:txBody>
          <a:bodyPr>
            <a:normAutofit/>
          </a:bodyPr>
          <a:lstStyle/>
          <a:p>
            <a:r>
              <a:rPr lang="en-US" sz="2800" dirty="0" err="1" smtClean="0">
                <a:latin typeface="Consolas"/>
                <a:cs typeface="Consolas"/>
              </a:rPr>
              <a:t>def</a:t>
            </a:r>
            <a:r>
              <a:rPr lang="en-US" sz="2800" dirty="0" smtClean="0">
                <a:latin typeface="Consolas"/>
                <a:cs typeface="Consolas"/>
              </a:rPr>
              <a:t> </a:t>
            </a:r>
            <a:r>
              <a:rPr lang="en-US" sz="2800" dirty="0" err="1" smtClean="0">
                <a:latin typeface="Consolas"/>
                <a:cs typeface="Consolas"/>
              </a:rPr>
              <a:t>full_name</a:t>
            </a:r>
            <a:r>
              <a:rPr lang="en-US" sz="2800" dirty="0" smtClean="0">
                <a:latin typeface="Consolas"/>
                <a:cs typeface="Consolas"/>
              </a:rPr>
              <a:t>(first, last):</a:t>
            </a:r>
            <a:br>
              <a:rPr lang="en-US" sz="2800" dirty="0" smtClean="0">
                <a:latin typeface="Consolas"/>
                <a:cs typeface="Consolas"/>
              </a:rPr>
            </a:br>
            <a:r>
              <a:rPr lang="en-US" sz="2800" dirty="0" smtClean="0">
                <a:latin typeface="Consolas"/>
                <a:cs typeface="Consolas"/>
              </a:rPr>
              <a:t>    return first + u' ' + last</a:t>
            </a:r>
          </a:p>
          <a:p>
            <a:r>
              <a:rPr lang="en-US" sz="2800" dirty="0" err="1" smtClean="0">
                <a:latin typeface="Consolas"/>
                <a:cs typeface="Consolas"/>
              </a:rPr>
              <a:t>full_name</a:t>
            </a:r>
            <a:r>
              <a:rPr lang="en-US" sz="2800" dirty="0" smtClean="0">
                <a:latin typeface="Consolas"/>
                <a:cs typeface="Consolas"/>
              </a:rPr>
              <a:t>('Guido', 'van Rossum')</a:t>
            </a:r>
          </a:p>
          <a:p>
            <a:r>
              <a:rPr lang="en-US" sz="2800" dirty="0" err="1" smtClean="0">
                <a:latin typeface="Consolas"/>
                <a:cs typeface="Consolas"/>
              </a:rPr>
              <a:t>full_name</a:t>
            </a:r>
            <a:r>
              <a:rPr lang="en-US" sz="2800" dirty="0" smtClean="0">
                <a:latin typeface="Consolas"/>
                <a:cs typeface="Consolas"/>
              </a:rPr>
              <a:t>('Charles-François', '</a:t>
            </a:r>
            <a:r>
              <a:rPr lang="en-US" sz="2800" dirty="0" err="1" smtClean="0">
                <a:latin typeface="Consolas"/>
                <a:cs typeface="Consolas"/>
              </a:rPr>
              <a:t>Natali</a:t>
            </a:r>
            <a:r>
              <a:rPr lang="en-US" sz="2800" dirty="0" smtClean="0">
                <a:latin typeface="Consolas"/>
                <a:cs typeface="Consolas"/>
              </a:rPr>
              <a:t>')</a:t>
            </a:r>
          </a:p>
          <a:p>
            <a:pPr marL="457200" lvl="1" indent="0">
              <a:buNone/>
            </a:pPr>
            <a:r>
              <a:rPr lang="en-US" sz="2000" dirty="0" smtClean="0">
                <a:latin typeface="Consolas"/>
                <a:cs typeface="Consolas"/>
              </a:rPr>
              <a:t>Traceback </a:t>
            </a:r>
            <a:r>
              <a:rPr lang="en-US" sz="2000" dirty="0">
                <a:latin typeface="Consolas"/>
                <a:cs typeface="Consolas"/>
              </a:rPr>
              <a:t>(most recent call last)</a:t>
            </a:r>
            <a:r>
              <a:rPr lang="en-US" sz="2000" dirty="0" smtClean="0">
                <a:latin typeface="Consolas"/>
                <a:cs typeface="Consolas"/>
              </a:rPr>
              <a:t>:</a:t>
            </a:r>
            <a:br>
              <a:rPr lang="en-US" sz="2000" dirty="0" smtClean="0">
                <a:latin typeface="Consolas"/>
                <a:cs typeface="Consolas"/>
              </a:rPr>
            </a:br>
            <a:r>
              <a:rPr lang="en-US" sz="2000" dirty="0" smtClean="0">
                <a:latin typeface="Consolas"/>
                <a:cs typeface="Consolas"/>
              </a:rPr>
              <a:t>  </a:t>
            </a:r>
            <a:r>
              <a:rPr lang="en-US" sz="2000" dirty="0">
                <a:latin typeface="Consolas"/>
                <a:cs typeface="Consolas"/>
              </a:rPr>
              <a:t>File "&lt;</a:t>
            </a:r>
            <a:r>
              <a:rPr lang="en-US" sz="2000" dirty="0" err="1">
                <a:latin typeface="Consolas"/>
                <a:cs typeface="Consolas"/>
              </a:rPr>
              <a:t>stdin</a:t>
            </a:r>
            <a:r>
              <a:rPr lang="en-US" sz="2000" dirty="0">
                <a:latin typeface="Consolas"/>
                <a:cs typeface="Consolas"/>
              </a:rPr>
              <a:t>&gt;", line 1, in &lt;module</a:t>
            </a:r>
            <a:r>
              <a:rPr lang="en-US" sz="2000" dirty="0" smtClean="0">
                <a:latin typeface="Consolas"/>
                <a:cs typeface="Consolas"/>
              </a:rPr>
              <a:t>&gt;</a:t>
            </a:r>
            <a:br>
              <a:rPr lang="en-US" sz="2000" dirty="0" smtClean="0">
                <a:latin typeface="Consolas"/>
                <a:cs typeface="Consolas"/>
              </a:rPr>
            </a:br>
            <a:r>
              <a:rPr lang="en-US" sz="2000" dirty="0" smtClean="0">
                <a:latin typeface="Consolas"/>
                <a:cs typeface="Consolas"/>
              </a:rPr>
              <a:t>  </a:t>
            </a:r>
            <a:r>
              <a:rPr lang="en-US" sz="2000" dirty="0">
                <a:latin typeface="Consolas"/>
                <a:cs typeface="Consolas"/>
              </a:rPr>
              <a:t>File "&lt;</a:t>
            </a:r>
            <a:r>
              <a:rPr lang="en-US" sz="2000" dirty="0" err="1">
                <a:latin typeface="Consolas"/>
                <a:cs typeface="Consolas"/>
              </a:rPr>
              <a:t>stdin</a:t>
            </a:r>
            <a:r>
              <a:rPr lang="en-US" sz="2000" dirty="0">
                <a:latin typeface="Consolas"/>
                <a:cs typeface="Consolas"/>
              </a:rPr>
              <a:t>&gt;", line 2, in </a:t>
            </a:r>
            <a:r>
              <a:rPr lang="en-US" sz="2000" dirty="0" err="1" smtClean="0">
                <a:latin typeface="Consolas"/>
                <a:cs typeface="Consolas"/>
              </a:rPr>
              <a:t>full_name</a:t>
            </a:r>
            <a:r>
              <a:rPr lang="en-US" sz="2000" dirty="0" smtClean="0">
                <a:latin typeface="Consolas"/>
                <a:cs typeface="Consolas"/>
              </a:rPr>
              <a:t/>
            </a:r>
            <a:br>
              <a:rPr lang="en-US" sz="2000" dirty="0" smtClean="0">
                <a:latin typeface="Consolas"/>
                <a:cs typeface="Consolas"/>
              </a:rPr>
            </a:br>
            <a:r>
              <a:rPr lang="en-US" sz="2000" dirty="0" err="1" smtClean="0">
                <a:latin typeface="Consolas"/>
                <a:cs typeface="Consolas"/>
              </a:rPr>
              <a:t>UnicodeDecodeError</a:t>
            </a:r>
            <a:r>
              <a:rPr lang="en-US" sz="2000" dirty="0">
                <a:latin typeface="Consolas"/>
                <a:cs typeface="Consolas"/>
              </a:rPr>
              <a:t>: '</a:t>
            </a:r>
            <a:r>
              <a:rPr lang="en-US" sz="2000" dirty="0" err="1">
                <a:latin typeface="Consolas"/>
                <a:cs typeface="Consolas"/>
              </a:rPr>
              <a:t>ascii</a:t>
            </a:r>
            <a:r>
              <a:rPr lang="en-US" sz="2000" dirty="0">
                <a:latin typeface="Consolas"/>
                <a:cs typeface="Consolas"/>
              </a:rPr>
              <a:t>' codec can't decode byte 0xc3 in position 12: ordinal not in range(128</a:t>
            </a:r>
            <a:r>
              <a:rPr lang="en-US" sz="2000" dirty="0" smtClean="0">
                <a:latin typeface="Consolas"/>
                <a:cs typeface="Consolas"/>
              </a:rPr>
              <a:t>)</a:t>
            </a:r>
            <a:endParaRPr lang="en-US" sz="2000" dirty="0">
              <a:latin typeface="Consolas"/>
              <a:cs typeface="Consolas"/>
            </a:endParaRPr>
          </a:p>
        </p:txBody>
      </p:sp>
    </p:spTree>
    <p:extLst>
      <p:ext uri="{BB962C8B-B14F-4D97-AF65-F5344CB8AC3E}">
        <p14:creationId xmlns:p14="http://schemas.microsoft.com/office/powerpoint/2010/main" val="38247946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Nonlocal variables</a:t>
            </a:r>
          </a:p>
        </p:txBody>
      </p:sp>
      <p:sp>
        <p:nvSpPr>
          <p:cNvPr id="3" name="Content Placeholder 2"/>
          <p:cNvSpPr>
            <a:spLocks noGrp="1"/>
          </p:cNvSpPr>
          <p:nvPr>
            <p:ph idx="1"/>
          </p:nvPr>
        </p:nvSpPr>
        <p:spPr/>
        <p:txBody>
          <a:bodyPr/>
          <a:lstStyle/>
          <a:p>
            <a:r>
              <a:rPr lang="en-US" dirty="0" err="1" smtClean="0">
                <a:latin typeface="Consolas"/>
                <a:cs typeface="Consolas"/>
              </a:rPr>
              <a:t>def</a:t>
            </a:r>
            <a:r>
              <a:rPr lang="en-US" dirty="0" smtClean="0">
                <a:latin typeface="Consolas"/>
                <a:cs typeface="Consolas"/>
              </a:rPr>
              <a:t> </a:t>
            </a:r>
            <a:r>
              <a:rPr lang="en-US" dirty="0" err="1" smtClean="0">
                <a:latin typeface="Consolas"/>
                <a:cs typeface="Consolas"/>
              </a:rPr>
              <a:t>make_counter</a:t>
            </a:r>
            <a:r>
              <a:rPr lang="en-US" dirty="0" smtClean="0">
                <a:latin typeface="Consolas"/>
                <a:cs typeface="Consolas"/>
              </a:rPr>
              <a:t>(</a:t>
            </a:r>
            <a:r>
              <a:rPr lang="en-US" dirty="0" err="1" smtClean="0">
                <a:latin typeface="Consolas"/>
                <a:cs typeface="Consolas"/>
              </a:rPr>
              <a:t>incr</a:t>
            </a:r>
            <a:r>
              <a:rPr lang="en-US" dirty="0" smtClean="0">
                <a:latin typeface="Consolas"/>
                <a:cs typeface="Consolas"/>
              </a:rPr>
              <a:t>=1):</a:t>
            </a:r>
            <a:br>
              <a:rPr lang="en-US" dirty="0" smtClean="0">
                <a:latin typeface="Consolas"/>
                <a:cs typeface="Consolas"/>
              </a:rPr>
            </a:br>
            <a:r>
              <a:rPr lang="en-US" dirty="0" smtClean="0">
                <a:latin typeface="Consolas"/>
                <a:cs typeface="Consolas"/>
              </a:rPr>
              <a:t>    count = 0</a:t>
            </a:r>
            <a:br>
              <a:rPr lang="en-US" dirty="0" smtClean="0">
                <a:latin typeface="Consolas"/>
                <a:cs typeface="Consolas"/>
              </a:rPr>
            </a:br>
            <a:r>
              <a:rPr lang="en-US" dirty="0" smtClean="0">
                <a:latin typeface="Consolas"/>
                <a:cs typeface="Consolas"/>
              </a:rPr>
              <a:t>    </a:t>
            </a:r>
            <a:r>
              <a:rPr lang="en-US" dirty="0" err="1" smtClean="0">
                <a:latin typeface="Consolas"/>
                <a:cs typeface="Consolas"/>
              </a:rPr>
              <a:t>def</a:t>
            </a:r>
            <a:r>
              <a:rPr lang="en-US" dirty="0" smtClean="0">
                <a:latin typeface="Consolas"/>
                <a:cs typeface="Consolas"/>
              </a:rPr>
              <a:t> counter():</a:t>
            </a:r>
            <a:br>
              <a:rPr lang="en-US" dirty="0" smtClean="0">
                <a:latin typeface="Consolas"/>
                <a:cs typeface="Consolas"/>
              </a:rPr>
            </a:br>
            <a:r>
              <a:rPr lang="en-US" dirty="0" smtClean="0">
                <a:latin typeface="Consolas"/>
                <a:cs typeface="Consolas"/>
              </a:rPr>
              <a:t>        </a:t>
            </a:r>
            <a:r>
              <a:rPr lang="en-US" b="1" dirty="0" smtClean="0">
                <a:latin typeface="Consolas"/>
                <a:cs typeface="Consolas"/>
              </a:rPr>
              <a:t>nonlocal</a:t>
            </a:r>
            <a:r>
              <a:rPr lang="en-US" dirty="0" smtClean="0">
                <a:latin typeface="Consolas"/>
                <a:cs typeface="Consolas"/>
              </a:rPr>
              <a:t> count</a:t>
            </a:r>
            <a:br>
              <a:rPr lang="en-US" dirty="0" smtClean="0">
                <a:latin typeface="Consolas"/>
                <a:cs typeface="Consolas"/>
              </a:rPr>
            </a:br>
            <a:r>
              <a:rPr lang="en-US" dirty="0" smtClean="0">
                <a:latin typeface="Consolas"/>
                <a:cs typeface="Consolas"/>
              </a:rPr>
              <a:t>        count += </a:t>
            </a:r>
            <a:r>
              <a:rPr lang="en-US" dirty="0" err="1" smtClean="0">
                <a:latin typeface="Consolas"/>
                <a:cs typeface="Consolas"/>
              </a:rPr>
              <a:t>incr</a:t>
            </a:r>
            <a:r>
              <a:rPr lang="en-US" dirty="0" smtClean="0">
                <a:latin typeface="Consolas"/>
                <a:cs typeface="Consolas"/>
              </a:rPr>
              <a:t/>
            </a:r>
            <a:br>
              <a:rPr lang="en-US" dirty="0" smtClean="0">
                <a:latin typeface="Consolas"/>
                <a:cs typeface="Consolas"/>
              </a:rPr>
            </a:br>
            <a:r>
              <a:rPr lang="en-US" dirty="0" smtClean="0">
                <a:latin typeface="Consolas"/>
                <a:cs typeface="Consolas"/>
              </a:rPr>
              <a:t>        return count</a:t>
            </a:r>
            <a:br>
              <a:rPr lang="en-US" dirty="0" smtClean="0">
                <a:latin typeface="Consolas"/>
                <a:cs typeface="Consolas"/>
              </a:rPr>
            </a:br>
            <a:r>
              <a:rPr lang="en-US" dirty="0" smtClean="0">
                <a:latin typeface="Consolas"/>
                <a:cs typeface="Consolas"/>
              </a:rPr>
              <a:t>    return counter</a:t>
            </a:r>
          </a:p>
        </p:txBody>
      </p:sp>
    </p:spTree>
    <p:extLst>
      <p:ext uri="{BB962C8B-B14F-4D97-AF65-F5344CB8AC3E}">
        <p14:creationId xmlns:p14="http://schemas.microsoft.com/office/powerpoint/2010/main" val="5469274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a:t>
            </a:r>
            <a:endParaRPr lang="en-US" dirty="0"/>
          </a:p>
        </p:txBody>
      </p:sp>
      <p:sp>
        <p:nvSpPr>
          <p:cNvPr id="3" name="Content Placeholder 2"/>
          <p:cNvSpPr>
            <a:spLocks noGrp="1"/>
          </p:cNvSpPr>
          <p:nvPr>
            <p:ph idx="1"/>
          </p:nvPr>
        </p:nvSpPr>
        <p:spPr/>
        <p:txBody>
          <a:bodyPr/>
          <a:lstStyle/>
          <a:p>
            <a:r>
              <a:rPr lang="en-US" dirty="0" smtClean="0"/>
              <a:t>Python 3.0 and 3.1 were pretty bad</a:t>
            </a:r>
          </a:p>
          <a:p>
            <a:r>
              <a:rPr lang="en-US" dirty="0" smtClean="0"/>
              <a:t>3.3 is on a par with 2.7; uses less memory</a:t>
            </a:r>
          </a:p>
          <a:p>
            <a:pPr lvl="1"/>
            <a:r>
              <a:rPr lang="en-US" dirty="0" err="1" smtClean="0"/>
              <a:t>dict</a:t>
            </a:r>
            <a:r>
              <a:rPr lang="en-US" dirty="0" smtClean="0"/>
              <a:t>-sharing keys</a:t>
            </a:r>
          </a:p>
          <a:p>
            <a:pPr lvl="1"/>
            <a:r>
              <a:rPr lang="en-US" dirty="0" smtClean="0"/>
              <a:t>adaptive-width Unicode string representation</a:t>
            </a:r>
          </a:p>
          <a:p>
            <a:pPr lvl="1"/>
            <a:r>
              <a:rPr lang="en-US" dirty="0" smtClean="0"/>
              <a:t>across the board small improvements</a:t>
            </a:r>
            <a:endParaRPr lang="en-US" dirty="0"/>
          </a:p>
        </p:txBody>
      </p:sp>
    </p:spTree>
    <p:extLst>
      <p:ext uri="{BB962C8B-B14F-4D97-AF65-F5344CB8AC3E}">
        <p14:creationId xmlns:p14="http://schemas.microsoft.com/office/powerpoint/2010/main" val="11245224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Speculative features</a:t>
            </a:r>
            <a:endParaRPr lang="en-US" dirty="0"/>
          </a:p>
        </p:txBody>
      </p:sp>
      <p:sp>
        <p:nvSpPr>
          <p:cNvPr id="3" name="Content Placeholder 2"/>
          <p:cNvSpPr>
            <a:spLocks noGrp="1"/>
          </p:cNvSpPr>
          <p:nvPr>
            <p:ph idx="1"/>
          </p:nvPr>
        </p:nvSpPr>
        <p:spPr/>
        <p:txBody>
          <a:bodyPr/>
          <a:lstStyle/>
          <a:p>
            <a:r>
              <a:rPr lang="en-US" dirty="0" smtClean="0"/>
              <a:t>Function annotations</a:t>
            </a:r>
          </a:p>
          <a:p>
            <a:pPr lvl="1"/>
            <a:r>
              <a:rPr lang="en-US" sz="2400" dirty="0" err="1" smtClean="0">
                <a:latin typeface="Consolas"/>
                <a:cs typeface="Consolas"/>
              </a:rPr>
              <a:t>def</a:t>
            </a:r>
            <a:r>
              <a:rPr lang="en-US" sz="2400" dirty="0" smtClean="0">
                <a:latin typeface="Consolas"/>
                <a:cs typeface="Consolas"/>
              </a:rPr>
              <a:t> foo(x: </a:t>
            </a:r>
            <a:r>
              <a:rPr lang="en-US" sz="2400" dirty="0" err="1" smtClean="0">
                <a:latin typeface="Consolas"/>
                <a:cs typeface="Consolas"/>
              </a:rPr>
              <a:t>int</a:t>
            </a:r>
            <a:r>
              <a:rPr lang="en-US" sz="2400" dirty="0" smtClean="0">
                <a:latin typeface="Consolas"/>
                <a:cs typeface="Consolas"/>
              </a:rPr>
              <a:t>, y: 'whatever') -&gt; </a:t>
            </a:r>
            <a:r>
              <a:rPr lang="en-US" sz="2400" dirty="0" err="1" smtClean="0">
                <a:latin typeface="Consolas"/>
                <a:cs typeface="Consolas"/>
              </a:rPr>
              <a:t>MyClass</a:t>
            </a:r>
            <a:r>
              <a:rPr lang="en-US" sz="2400" dirty="0" smtClean="0">
                <a:latin typeface="Consolas"/>
                <a:cs typeface="Consolas"/>
              </a:rPr>
              <a:t>:</a:t>
            </a:r>
            <a:br>
              <a:rPr lang="en-US" sz="2400" dirty="0" smtClean="0">
                <a:latin typeface="Consolas"/>
                <a:cs typeface="Consolas"/>
              </a:rPr>
            </a:br>
            <a:r>
              <a:rPr lang="en-US" sz="2400" dirty="0" smtClean="0">
                <a:latin typeface="Consolas"/>
                <a:cs typeface="Consolas"/>
              </a:rPr>
              <a:t>    ...</a:t>
            </a:r>
          </a:p>
          <a:p>
            <a:pPr lvl="1"/>
            <a:r>
              <a:rPr lang="en-US" dirty="0" smtClean="0"/>
              <a:t>cool, but not much use yet</a:t>
            </a:r>
          </a:p>
          <a:p>
            <a:pPr lvl="1"/>
            <a:r>
              <a:rPr lang="en-US" dirty="0" smtClean="0"/>
              <a:t>maybe </a:t>
            </a:r>
            <a:r>
              <a:rPr lang="en-US" dirty="0" err="1" smtClean="0"/>
              <a:t>mypy-lang.org</a:t>
            </a:r>
            <a:r>
              <a:rPr lang="en-US" dirty="0" smtClean="0"/>
              <a:t> will change that</a:t>
            </a:r>
          </a:p>
          <a:p>
            <a:r>
              <a:rPr lang="en-US" dirty="0" smtClean="0"/>
              <a:t>PEP 380: yield from</a:t>
            </a:r>
          </a:p>
          <a:p>
            <a:pPr lvl="1"/>
            <a:r>
              <a:rPr lang="en-US" dirty="0" smtClean="0"/>
              <a:t>I'm building Tulip (</a:t>
            </a:r>
            <a:r>
              <a:rPr lang="en-US" dirty="0" err="1" smtClean="0"/>
              <a:t>asyncio</a:t>
            </a:r>
            <a:r>
              <a:rPr lang="en-US" dirty="0" smtClean="0"/>
              <a:t>) to use this</a:t>
            </a:r>
          </a:p>
          <a:p>
            <a:endParaRPr lang="en-US" dirty="0"/>
          </a:p>
        </p:txBody>
      </p:sp>
    </p:spTree>
    <p:extLst>
      <p:ext uri="{BB962C8B-B14F-4D97-AF65-F5344CB8AC3E}">
        <p14:creationId xmlns:p14="http://schemas.microsoft.com/office/powerpoint/2010/main" val="31573805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Ho-hum changes</a:t>
            </a:r>
            <a:endParaRPr lang="en-US" dirty="0"/>
          </a:p>
        </p:txBody>
      </p:sp>
      <p:sp>
        <p:nvSpPr>
          <p:cNvPr id="3" name="Content Placeholder 2"/>
          <p:cNvSpPr>
            <a:spLocks noGrp="1"/>
          </p:cNvSpPr>
          <p:nvPr>
            <p:ph idx="1"/>
          </p:nvPr>
        </p:nvSpPr>
        <p:spPr/>
        <p:txBody>
          <a:bodyPr/>
          <a:lstStyle/>
          <a:p>
            <a:r>
              <a:rPr lang="en-US" dirty="0" smtClean="0"/>
              <a:t>New formatting "total {} </a:t>
            </a:r>
            <a:r>
              <a:rPr lang="en-US" dirty="0" err="1" smtClean="0"/>
              <a:t>bugs".format</a:t>
            </a:r>
            <a:r>
              <a:rPr lang="en-US" dirty="0" smtClean="0"/>
              <a:t>(</a:t>
            </a:r>
            <a:r>
              <a:rPr lang="en-US" dirty="0" err="1" smtClean="0"/>
              <a:t>nbugs</a:t>
            </a:r>
            <a:r>
              <a:rPr lang="en-US" dirty="0" smtClean="0"/>
              <a:t>)</a:t>
            </a:r>
          </a:p>
          <a:p>
            <a:pPr lvl="1"/>
            <a:r>
              <a:rPr lang="en-US" dirty="0" smtClean="0"/>
              <a:t>Considered too verbose; % will never go away</a:t>
            </a:r>
          </a:p>
          <a:p>
            <a:r>
              <a:rPr lang="en-US" dirty="0" err="1" smtClean="0"/>
              <a:t>Stdlib</a:t>
            </a:r>
            <a:r>
              <a:rPr lang="en-US" dirty="0" smtClean="0"/>
              <a:t> restructuring (not enough of it, really)</a:t>
            </a:r>
          </a:p>
          <a:p>
            <a:r>
              <a:rPr lang="en-US" dirty="0"/>
              <a:t>Unify list comps and generator </a:t>
            </a:r>
            <a:r>
              <a:rPr lang="en-US" dirty="0" err="1"/>
              <a:t>exprs</a:t>
            </a:r>
            <a:endParaRPr lang="en-US" dirty="0"/>
          </a:p>
          <a:p>
            <a:pPr lvl="1"/>
            <a:r>
              <a:rPr lang="en-US" dirty="0" smtClean="0"/>
              <a:t>speed of list comps remains an issue</a:t>
            </a:r>
          </a:p>
          <a:p>
            <a:r>
              <a:rPr lang="en-US" dirty="0"/>
              <a:t>Drop unbound methods</a:t>
            </a:r>
          </a:p>
          <a:p>
            <a:pPr lvl="1"/>
            <a:r>
              <a:rPr lang="en-US" dirty="0" err="1"/>
              <a:t>C.foo</a:t>
            </a:r>
            <a:r>
              <a:rPr lang="en-US" dirty="0"/>
              <a:t> is now a plain </a:t>
            </a:r>
            <a:r>
              <a:rPr lang="en-US" dirty="0" smtClean="0"/>
              <a:t>function (breaks stuff)</a:t>
            </a:r>
          </a:p>
          <a:p>
            <a:endParaRPr lang="en-US" dirty="0" smtClean="0"/>
          </a:p>
          <a:p>
            <a:endParaRPr lang="en-US" dirty="0" smtClean="0"/>
          </a:p>
          <a:p>
            <a:endParaRPr lang="en-US" dirty="0"/>
          </a:p>
        </p:txBody>
      </p:sp>
    </p:spTree>
    <p:extLst>
      <p:ext uri="{BB962C8B-B14F-4D97-AF65-F5344CB8AC3E}">
        <p14:creationId xmlns:p14="http://schemas.microsoft.com/office/powerpoint/2010/main" val="23443189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ho-hum</a:t>
            </a:r>
            <a:endParaRPr lang="en-US" dirty="0"/>
          </a:p>
        </p:txBody>
      </p:sp>
      <p:sp>
        <p:nvSpPr>
          <p:cNvPr id="3" name="Content Placeholder 2"/>
          <p:cNvSpPr>
            <a:spLocks noGrp="1"/>
          </p:cNvSpPr>
          <p:nvPr>
            <p:ph idx="1"/>
          </p:nvPr>
        </p:nvSpPr>
        <p:spPr/>
        <p:txBody>
          <a:bodyPr/>
          <a:lstStyle/>
          <a:p>
            <a:r>
              <a:rPr lang="en-US" dirty="0"/>
              <a:t>Bytes are </a:t>
            </a:r>
            <a:r>
              <a:rPr lang="en-US" dirty="0" err="1"/>
              <a:t>ints</a:t>
            </a:r>
            <a:r>
              <a:rPr lang="en-US" dirty="0"/>
              <a:t>, e.g. </a:t>
            </a:r>
            <a:r>
              <a:rPr lang="en-US" dirty="0" err="1"/>
              <a:t>b'abc</a:t>
            </a:r>
            <a:r>
              <a:rPr lang="en-US" dirty="0"/>
              <a:t>'[0] == </a:t>
            </a:r>
            <a:r>
              <a:rPr lang="en-US" dirty="0" smtClean="0"/>
              <a:t>97</a:t>
            </a:r>
          </a:p>
          <a:p>
            <a:r>
              <a:rPr lang="en-US" dirty="0" smtClean="0"/>
              <a:t>WSGI 1.0.1</a:t>
            </a:r>
            <a:endParaRPr lang="en-US" dirty="0"/>
          </a:p>
          <a:p>
            <a:endParaRPr lang="en-US" dirty="0"/>
          </a:p>
        </p:txBody>
      </p:sp>
    </p:spTree>
    <p:extLst>
      <p:ext uri="{BB962C8B-B14F-4D97-AF65-F5344CB8AC3E}">
        <p14:creationId xmlns:p14="http://schemas.microsoft.com/office/powerpoint/2010/main" val="791059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 new version</a:t>
            </a:r>
            <a:endParaRPr lang="en-US" dirty="0"/>
          </a:p>
        </p:txBody>
      </p:sp>
      <p:sp>
        <p:nvSpPr>
          <p:cNvPr id="3" name="Content Placeholder 2"/>
          <p:cNvSpPr>
            <a:spLocks noGrp="1"/>
          </p:cNvSpPr>
          <p:nvPr>
            <p:ph idx="1"/>
          </p:nvPr>
        </p:nvSpPr>
        <p:spPr/>
        <p:txBody>
          <a:bodyPr/>
          <a:lstStyle/>
          <a:p>
            <a:r>
              <a:rPr lang="en-US" dirty="0" smtClean="0"/>
              <a:t>"Python warts" and my own regrets</a:t>
            </a:r>
          </a:p>
          <a:p>
            <a:pPr lvl="1"/>
            <a:r>
              <a:rPr lang="en-US" dirty="0" smtClean="0"/>
              <a:t>some syntactic, others semantic</a:t>
            </a:r>
          </a:p>
          <a:p>
            <a:r>
              <a:rPr lang="en-US" dirty="0" smtClean="0"/>
              <a:t>Can't always fix in backwards compatible way</a:t>
            </a:r>
          </a:p>
          <a:p>
            <a:pPr lvl="1"/>
            <a:r>
              <a:rPr lang="en-US" dirty="0" smtClean="0"/>
              <a:t>the right spelling has the wrong meaning</a:t>
            </a:r>
          </a:p>
          <a:p>
            <a:r>
              <a:rPr lang="en-US" dirty="0" smtClean="0"/>
              <a:t>Too many ways to do it :-)</a:t>
            </a:r>
          </a:p>
          <a:p>
            <a:pPr lvl="1"/>
            <a:r>
              <a:rPr lang="en-US" dirty="0" smtClean="0"/>
              <a:t>e.g. old- and new-style classes</a:t>
            </a:r>
          </a:p>
          <a:p>
            <a:r>
              <a:rPr lang="en-US" dirty="0" smtClean="0"/>
              <a:t>The Unicode mess</a:t>
            </a:r>
          </a:p>
          <a:p>
            <a:pPr lvl="1"/>
            <a:r>
              <a:rPr lang="en-US" dirty="0" smtClean="0"/>
              <a:t>8-bit strings are ambiguous and may be toxic</a:t>
            </a:r>
          </a:p>
        </p:txBody>
      </p:sp>
    </p:spTree>
    <p:extLst>
      <p:ext uri="{BB962C8B-B14F-4D97-AF65-F5344CB8AC3E}">
        <p14:creationId xmlns:p14="http://schemas.microsoft.com/office/powerpoint/2010/main" val="32230288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we missed</a:t>
            </a:r>
            <a:endParaRPr lang="en-US" dirty="0"/>
          </a:p>
        </p:txBody>
      </p:sp>
      <p:sp>
        <p:nvSpPr>
          <p:cNvPr id="3" name="Content Placeholder 2"/>
          <p:cNvSpPr>
            <a:spLocks noGrp="1"/>
          </p:cNvSpPr>
          <p:nvPr>
            <p:ph idx="1"/>
          </p:nvPr>
        </p:nvSpPr>
        <p:spPr/>
        <p:txBody>
          <a:bodyPr/>
          <a:lstStyle/>
          <a:p>
            <a:r>
              <a:rPr lang="en-US" dirty="0" smtClean="0"/>
              <a:t>Reverse slices are a mess:</a:t>
            </a:r>
          </a:p>
          <a:p>
            <a:pPr marL="457200" lvl="1" indent="0">
              <a:buNone/>
            </a:pPr>
            <a:r>
              <a:rPr lang="it-IT" dirty="0"/>
              <a:t>'</a:t>
            </a:r>
            <a:r>
              <a:rPr lang="it-IT" dirty="0" err="1"/>
              <a:t>abcde</a:t>
            </a:r>
            <a:r>
              <a:rPr lang="it-IT" dirty="0"/>
              <a:t>'</a:t>
            </a:r>
            <a:r>
              <a:rPr lang="it-IT" dirty="0" smtClean="0"/>
              <a:t>[4:</a:t>
            </a:r>
            <a:r>
              <a:rPr lang="it-IT" dirty="0"/>
              <a:t>0:-1</a:t>
            </a:r>
            <a:r>
              <a:rPr lang="it-IT" dirty="0" smtClean="0"/>
              <a:t>] == '</a:t>
            </a:r>
            <a:r>
              <a:rPr lang="it-IT" dirty="0" err="1" smtClean="0"/>
              <a:t>edcb</a:t>
            </a:r>
            <a:r>
              <a:rPr lang="it-IT" dirty="0" smtClean="0"/>
              <a:t>'</a:t>
            </a:r>
          </a:p>
          <a:p>
            <a:r>
              <a:rPr lang="it-IT" dirty="0" smtClean="0"/>
              <a:t>Float </a:t>
            </a:r>
            <a:r>
              <a:rPr lang="it-IT" dirty="0" err="1" smtClean="0"/>
              <a:t>mod</a:t>
            </a:r>
            <a:r>
              <a:rPr lang="it-IT" dirty="0" smtClean="0"/>
              <a:t> with negative </a:t>
            </a:r>
            <a:r>
              <a:rPr lang="it-IT" dirty="0" err="1" smtClean="0"/>
              <a:t>arg</a:t>
            </a:r>
            <a:r>
              <a:rPr lang="it-IT" dirty="0" smtClean="0"/>
              <a:t> </a:t>
            </a:r>
            <a:r>
              <a:rPr lang="it-IT" dirty="0" err="1" smtClean="0"/>
              <a:t>loses</a:t>
            </a:r>
            <a:r>
              <a:rPr lang="it-IT" dirty="0" smtClean="0"/>
              <a:t> </a:t>
            </a:r>
            <a:r>
              <a:rPr lang="it-IT" dirty="0" err="1" smtClean="0"/>
              <a:t>precision</a:t>
            </a:r>
            <a:r>
              <a:rPr lang="it-IT" dirty="0" smtClean="0"/>
              <a:t>:</a:t>
            </a:r>
          </a:p>
          <a:p>
            <a:pPr marL="457200" lvl="1" indent="0">
              <a:buNone/>
            </a:pPr>
            <a:r>
              <a:rPr lang="it-IT" dirty="0" smtClean="0"/>
              <a:t>1e-10 % -1 =</a:t>
            </a:r>
            <a:r>
              <a:rPr lang="it-IT" dirty="0"/>
              <a:t>= -</a:t>
            </a:r>
            <a:r>
              <a:rPr lang="it-IT" dirty="0" smtClean="0"/>
              <a:t>0.9999999999</a:t>
            </a:r>
          </a:p>
          <a:p>
            <a:r>
              <a:rPr lang="it-IT" dirty="0" smtClean="0"/>
              <a:t>Some </a:t>
            </a:r>
            <a:r>
              <a:rPr lang="it-IT" dirty="0" err="1" smtClean="0"/>
              <a:t>APIs</a:t>
            </a:r>
            <a:r>
              <a:rPr lang="it-IT" dirty="0" smtClean="0"/>
              <a:t> </a:t>
            </a:r>
            <a:r>
              <a:rPr lang="it-IT" dirty="0" err="1" smtClean="0"/>
              <a:t>still</a:t>
            </a:r>
            <a:r>
              <a:rPr lang="it-IT" dirty="0" smtClean="0"/>
              <a:t> use </a:t>
            </a:r>
            <a:r>
              <a:rPr lang="it-IT" dirty="0" err="1" smtClean="0"/>
              <a:t>str</a:t>
            </a:r>
            <a:r>
              <a:rPr lang="it-IT" dirty="0" smtClean="0"/>
              <a:t> </a:t>
            </a:r>
            <a:r>
              <a:rPr lang="it-IT" dirty="0" err="1" smtClean="0"/>
              <a:t>instead</a:t>
            </a:r>
            <a:r>
              <a:rPr lang="it-IT" dirty="0" smtClean="0"/>
              <a:t> of </a:t>
            </a:r>
            <a:r>
              <a:rPr lang="it-IT" dirty="0" err="1" smtClean="0"/>
              <a:t>bytes</a:t>
            </a:r>
            <a:endParaRPr lang="it-IT" dirty="0" smtClean="0"/>
          </a:p>
          <a:p>
            <a:pPr marL="457200" lvl="1" indent="0">
              <a:buNone/>
            </a:pPr>
            <a:r>
              <a:rPr lang="it-IT" dirty="0" smtClean="0"/>
              <a:t>e.g. XML, </a:t>
            </a:r>
            <a:r>
              <a:rPr lang="it-IT" dirty="0" smtClean="0"/>
              <a:t>HTTP</a:t>
            </a:r>
            <a:endParaRPr lang="it-IT" dirty="0" smtClean="0"/>
          </a:p>
          <a:p>
            <a:r>
              <a:rPr lang="it-IT" dirty="0" err="1" smtClean="0"/>
              <a:t>unrecognized</a:t>
            </a:r>
            <a:r>
              <a:rPr lang="it-IT" dirty="0" smtClean="0"/>
              <a:t> \ in </a:t>
            </a:r>
            <a:r>
              <a:rPr lang="it-IT" dirty="0" err="1" smtClean="0"/>
              <a:t>strings</a:t>
            </a:r>
            <a:r>
              <a:rPr lang="it-IT" dirty="0" smtClean="0"/>
              <a:t>, e.g. </a:t>
            </a:r>
            <a:r>
              <a:rPr lang="it-IT" smtClean="0"/>
              <a:t>'\c' == '\\c'</a:t>
            </a:r>
            <a:endParaRPr lang="it-IT" dirty="0" smtClean="0"/>
          </a:p>
        </p:txBody>
      </p:sp>
    </p:spTree>
    <p:extLst>
      <p:ext uri="{BB962C8B-B14F-4D97-AF65-F5344CB8AC3E}">
        <p14:creationId xmlns:p14="http://schemas.microsoft.com/office/powerpoint/2010/main" val="19687201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still unsolved</a:t>
            </a:r>
            <a:endParaRPr lang="en-US" dirty="0"/>
          </a:p>
        </p:txBody>
      </p:sp>
      <p:sp>
        <p:nvSpPr>
          <p:cNvPr id="3" name="Content Placeholder 2"/>
          <p:cNvSpPr>
            <a:spLocks noGrp="1"/>
          </p:cNvSpPr>
          <p:nvPr>
            <p:ph idx="1"/>
          </p:nvPr>
        </p:nvSpPr>
        <p:spPr/>
        <p:txBody>
          <a:bodyPr/>
          <a:lstStyle/>
          <a:p>
            <a:r>
              <a:rPr lang="en-US" dirty="0"/>
              <a:t>M</a:t>
            </a:r>
            <a:r>
              <a:rPr lang="en-US" dirty="0" smtClean="0"/>
              <a:t>ulti-line lambda</a:t>
            </a:r>
          </a:p>
          <a:p>
            <a:pPr lvl="1"/>
            <a:r>
              <a:rPr lang="en-US" dirty="0" smtClean="0"/>
              <a:t>problem is mixing indentation and expressions without breaking backward compatibility</a:t>
            </a:r>
            <a:endParaRPr lang="en-US" dirty="0"/>
          </a:p>
        </p:txBody>
      </p:sp>
    </p:spTree>
    <p:extLst>
      <p:ext uri="{BB962C8B-B14F-4D97-AF65-F5344CB8AC3E}">
        <p14:creationId xmlns:p14="http://schemas.microsoft.com/office/powerpoint/2010/main" val="20247336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Python 3 talk</a:t>
            </a:r>
            <a:endParaRPr lang="en-US" dirty="0"/>
          </a:p>
        </p:txBody>
      </p:sp>
      <p:sp>
        <p:nvSpPr>
          <p:cNvPr id="3" name="Content Placeholder 2"/>
          <p:cNvSpPr>
            <a:spLocks noGrp="1"/>
          </p:cNvSpPr>
          <p:nvPr>
            <p:ph idx="1"/>
          </p:nvPr>
        </p:nvSpPr>
        <p:spPr/>
        <p:txBody>
          <a:bodyPr/>
          <a:lstStyle/>
          <a:p>
            <a:r>
              <a:rPr lang="en-US" dirty="0" smtClean="0"/>
              <a:t>"</a:t>
            </a:r>
            <a:r>
              <a:rPr lang="en-US" dirty="0"/>
              <a:t>Python 3.3: Trust Me, It's Better Than Python </a:t>
            </a:r>
            <a:r>
              <a:rPr lang="en-US" dirty="0" smtClean="0"/>
              <a:t>2.7" </a:t>
            </a:r>
            <a:r>
              <a:rPr lang="en-US" dirty="0"/>
              <a:t>by Dr. Brett </a:t>
            </a:r>
            <a:r>
              <a:rPr lang="en-US" dirty="0" smtClean="0"/>
              <a:t>Cannon (</a:t>
            </a:r>
            <a:r>
              <a:rPr lang="en-US" dirty="0" err="1" smtClean="0"/>
              <a:t>PyCon</a:t>
            </a:r>
            <a:r>
              <a:rPr lang="en-US" dirty="0" smtClean="0"/>
              <a:t> 2013)</a:t>
            </a:r>
          </a:p>
          <a:p>
            <a:pPr lvl="1"/>
            <a:r>
              <a:rPr lang="en-US" dirty="0" smtClean="0"/>
              <a:t>https</a:t>
            </a:r>
            <a:r>
              <a:rPr lang="en-US" dirty="0"/>
              <a:t>://</a:t>
            </a:r>
            <a:r>
              <a:rPr lang="en-US" dirty="0" err="1"/>
              <a:t>speakerdeck.com</a:t>
            </a:r>
            <a:r>
              <a:rPr lang="en-US" dirty="0"/>
              <a:t>/</a:t>
            </a:r>
            <a:r>
              <a:rPr lang="en-US" dirty="0" err="1" smtClean="0"/>
              <a:t>pyconslides</a:t>
            </a:r>
            <a:r>
              <a:rPr lang="en-US" dirty="0"/>
              <a:t>/python-3-dot-3-trust-me-its-better-than-python-2-dot-7-by-dr-brett-</a:t>
            </a:r>
            <a:r>
              <a:rPr lang="en-US" dirty="0" smtClean="0"/>
              <a:t>cannon</a:t>
            </a:r>
          </a:p>
        </p:txBody>
      </p:sp>
    </p:spTree>
    <p:extLst>
      <p:ext uri="{BB962C8B-B14F-4D97-AF65-F5344CB8AC3E}">
        <p14:creationId xmlns:p14="http://schemas.microsoft.com/office/powerpoint/2010/main" val="834102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t>
            </a:r>
            <a:r>
              <a:rPr lang="en-US" i="1" dirty="0" smtClean="0"/>
              <a:t>not</a:t>
            </a:r>
            <a:r>
              <a:rPr lang="en-US" dirty="0" smtClean="0"/>
              <a:t> a new version</a:t>
            </a:r>
            <a:endParaRPr lang="en-US" dirty="0"/>
          </a:p>
        </p:txBody>
      </p:sp>
      <p:sp>
        <p:nvSpPr>
          <p:cNvPr id="3" name="Content Placeholder 2"/>
          <p:cNvSpPr>
            <a:spLocks noGrp="1"/>
          </p:cNvSpPr>
          <p:nvPr>
            <p:ph idx="1"/>
          </p:nvPr>
        </p:nvSpPr>
        <p:spPr/>
        <p:txBody>
          <a:bodyPr/>
          <a:lstStyle/>
          <a:p>
            <a:r>
              <a:rPr lang="en-US" dirty="0" smtClean="0"/>
              <a:t>People don't like change</a:t>
            </a:r>
          </a:p>
          <a:p>
            <a:pPr lvl="1"/>
            <a:r>
              <a:rPr lang="en-US" dirty="0" smtClean="0"/>
              <a:t>this appears to be a universal trait</a:t>
            </a:r>
          </a:p>
          <a:p>
            <a:r>
              <a:rPr lang="en-US" dirty="0" smtClean="0"/>
              <a:t>People positively </a:t>
            </a:r>
            <a:r>
              <a:rPr lang="en-US" b="1" dirty="0" smtClean="0"/>
              <a:t>hate</a:t>
            </a:r>
            <a:r>
              <a:rPr lang="en-US" dirty="0" smtClean="0"/>
              <a:t> incompatible changes</a:t>
            </a:r>
          </a:p>
          <a:p>
            <a:pPr lvl="1"/>
            <a:r>
              <a:rPr lang="en-US" dirty="0" smtClean="0"/>
              <a:t>especially bad for dynamic languages</a:t>
            </a:r>
          </a:p>
          <a:p>
            <a:r>
              <a:rPr lang="en-US" dirty="0" smtClean="0"/>
              <a:t>People don't understand the reasons</a:t>
            </a:r>
          </a:p>
          <a:p>
            <a:pPr lvl="1"/>
            <a:r>
              <a:rPr lang="en-US" dirty="0" smtClean="0"/>
              <a:t>or they don't care</a:t>
            </a:r>
          </a:p>
        </p:txBody>
      </p:sp>
    </p:spTree>
    <p:extLst>
      <p:ext uri="{BB962C8B-B14F-4D97-AF65-F5344CB8AC3E}">
        <p14:creationId xmlns:p14="http://schemas.microsoft.com/office/powerpoint/2010/main" val="1007831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we did it anyway</a:t>
            </a:r>
            <a:endParaRPr lang="en-US" dirty="0"/>
          </a:p>
        </p:txBody>
      </p:sp>
      <p:sp>
        <p:nvSpPr>
          <p:cNvPr id="3" name="Content Placeholder 2"/>
          <p:cNvSpPr>
            <a:spLocks noGrp="1"/>
          </p:cNvSpPr>
          <p:nvPr>
            <p:ph idx="1"/>
          </p:nvPr>
        </p:nvSpPr>
        <p:spPr/>
        <p:txBody>
          <a:bodyPr/>
          <a:lstStyle/>
          <a:p>
            <a:r>
              <a:rPr lang="en-US" dirty="0" smtClean="0"/>
              <a:t>Core developers all on board</a:t>
            </a:r>
          </a:p>
          <a:p>
            <a:pPr lvl="1"/>
            <a:r>
              <a:rPr lang="en-US" dirty="0" smtClean="0"/>
              <a:t>No new features in 2.7, no 2.8 release ever</a:t>
            </a:r>
          </a:p>
          <a:p>
            <a:r>
              <a:rPr lang="en-US" dirty="0" smtClean="0"/>
              <a:t>Community is excited</a:t>
            </a:r>
          </a:p>
          <a:p>
            <a:pPr lvl="1"/>
            <a:r>
              <a:rPr lang="en-US" dirty="0" smtClean="0"/>
              <a:t>large projects moving (e.g. </a:t>
            </a:r>
            <a:r>
              <a:rPr lang="en-US" dirty="0" err="1" smtClean="0"/>
              <a:t>Django</a:t>
            </a:r>
            <a:r>
              <a:rPr lang="en-US" dirty="0" smtClean="0"/>
              <a:t>, </a:t>
            </a:r>
            <a:r>
              <a:rPr lang="en-US" dirty="0" err="1" smtClean="0"/>
              <a:t>NumPy</a:t>
            </a:r>
            <a:r>
              <a:rPr lang="en-US" dirty="0"/>
              <a:t>)</a:t>
            </a:r>
            <a:endParaRPr lang="en-US" dirty="0" smtClean="0"/>
          </a:p>
          <a:p>
            <a:r>
              <a:rPr lang="en-US" dirty="0" smtClean="0"/>
              <a:t>Expect another 5 years</a:t>
            </a:r>
          </a:p>
          <a:p>
            <a:pPr lvl="1"/>
            <a:r>
              <a:rPr lang="en-US" dirty="0" smtClean="0"/>
              <a:t>we're halfway through!</a:t>
            </a:r>
          </a:p>
          <a:p>
            <a:r>
              <a:rPr lang="en-US" dirty="0" smtClean="0"/>
              <a:t>Never again this way</a:t>
            </a:r>
          </a:p>
          <a:p>
            <a:pPr lvl="1"/>
            <a:r>
              <a:rPr lang="en-US" dirty="0" smtClean="0"/>
              <a:t>the future is static analysis and annotations</a:t>
            </a:r>
            <a:endParaRPr lang="en-US" dirty="0"/>
          </a:p>
        </p:txBody>
      </p:sp>
    </p:spTree>
    <p:extLst>
      <p:ext uri="{BB962C8B-B14F-4D97-AF65-F5344CB8AC3E}">
        <p14:creationId xmlns:p14="http://schemas.microsoft.com/office/powerpoint/2010/main" val="612703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changes</a:t>
            </a:r>
            <a:endParaRPr lang="en-US" dirty="0"/>
          </a:p>
        </p:txBody>
      </p:sp>
      <p:sp>
        <p:nvSpPr>
          <p:cNvPr id="3" name="Content Placeholder 2"/>
          <p:cNvSpPr>
            <a:spLocks noGrp="1"/>
          </p:cNvSpPr>
          <p:nvPr>
            <p:ph idx="1"/>
          </p:nvPr>
        </p:nvSpPr>
        <p:spPr/>
        <p:txBody>
          <a:bodyPr/>
          <a:lstStyle/>
          <a:p>
            <a:r>
              <a:rPr lang="en-US" smtClean="0"/>
              <a:t>"Do </a:t>
            </a:r>
            <a:r>
              <a:rPr lang="en-US" dirty="0" smtClean="0"/>
              <a:t>all the incompatible stuff </a:t>
            </a:r>
            <a:r>
              <a:rPr lang="en-US" smtClean="0"/>
              <a:t>at once"</a:t>
            </a:r>
          </a:p>
          <a:p>
            <a:r>
              <a:rPr lang="en-US" dirty="0" smtClean="0"/>
              <a:t>Long-planned house cleaning</a:t>
            </a:r>
          </a:p>
          <a:p>
            <a:r>
              <a:rPr lang="en-US" dirty="0" smtClean="0"/>
              <a:t>Unicode redesign</a:t>
            </a:r>
          </a:p>
          <a:p>
            <a:r>
              <a:rPr lang="en-US" dirty="0" smtClean="0"/>
              <a:t>Other design warts</a:t>
            </a:r>
          </a:p>
          <a:p>
            <a:r>
              <a:rPr lang="en-US" dirty="0" smtClean="0"/>
              <a:t>"Premium features"</a:t>
            </a:r>
          </a:p>
        </p:txBody>
      </p:sp>
    </p:spTree>
    <p:extLst>
      <p:ext uri="{BB962C8B-B14F-4D97-AF65-F5344CB8AC3E}">
        <p14:creationId xmlns:p14="http://schemas.microsoft.com/office/powerpoint/2010/main" val="3517413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House cleaning</a:t>
            </a:r>
            <a:endParaRPr lang="en-US" dirty="0"/>
          </a:p>
        </p:txBody>
      </p:sp>
      <p:sp>
        <p:nvSpPr>
          <p:cNvPr id="3" name="Content Placeholder 2"/>
          <p:cNvSpPr>
            <a:spLocks noGrp="1"/>
          </p:cNvSpPr>
          <p:nvPr>
            <p:ph idx="1"/>
          </p:nvPr>
        </p:nvSpPr>
        <p:spPr/>
        <p:txBody>
          <a:bodyPr>
            <a:normAutofit/>
          </a:bodyPr>
          <a:lstStyle/>
          <a:p>
            <a:r>
              <a:rPr lang="en-US" dirty="0" smtClean="0"/>
              <a:t>Kill old-style classes</a:t>
            </a:r>
          </a:p>
          <a:p>
            <a:r>
              <a:rPr lang="en-US" dirty="0" smtClean="0"/>
              <a:t>Kill separate long type</a:t>
            </a:r>
          </a:p>
          <a:p>
            <a:r>
              <a:rPr lang="en-US" dirty="0"/>
              <a:t>Drop "raise E, value" —&gt; raise E(value)</a:t>
            </a:r>
          </a:p>
          <a:p>
            <a:r>
              <a:rPr lang="en-US" dirty="0"/>
              <a:t>Drop </a:t>
            </a:r>
            <a:r>
              <a:rPr lang="en-US" dirty="0" err="1"/>
              <a:t>backticks</a:t>
            </a:r>
            <a:r>
              <a:rPr lang="en-US" dirty="0"/>
              <a:t>: `x` -&gt; </a:t>
            </a:r>
            <a:r>
              <a:rPr lang="en-US" dirty="0" err="1"/>
              <a:t>repr</a:t>
            </a:r>
            <a:r>
              <a:rPr lang="en-US" dirty="0"/>
              <a:t>(x</a:t>
            </a:r>
            <a:r>
              <a:rPr lang="en-US" dirty="0" smtClean="0"/>
              <a:t>)</a:t>
            </a:r>
          </a:p>
          <a:p>
            <a:r>
              <a:rPr lang="en-US" dirty="0" smtClean="0"/>
              <a:t>Kill &lt;&gt; operator —&gt; !=</a:t>
            </a:r>
          </a:p>
          <a:p>
            <a:r>
              <a:rPr lang="en-US" dirty="0" smtClean="0"/>
              <a:t>Make exec a function once again</a:t>
            </a:r>
          </a:p>
          <a:p>
            <a:r>
              <a:rPr lang="en-US" dirty="0" smtClean="0"/>
              <a:t>Rename __</a:t>
            </a:r>
            <a:r>
              <a:rPr lang="en-US" dirty="0" err="1" smtClean="0"/>
              <a:t>builtin</a:t>
            </a:r>
            <a:r>
              <a:rPr lang="en-US" dirty="0" smtClean="0"/>
              <a:t>__ module to </a:t>
            </a:r>
            <a:r>
              <a:rPr lang="en-US" dirty="0" err="1" smtClean="0"/>
              <a:t>builtins</a:t>
            </a:r>
            <a:endParaRPr lang="en-US" dirty="0" smtClean="0"/>
          </a:p>
        </p:txBody>
      </p:sp>
    </p:spTree>
    <p:extLst>
      <p:ext uri="{BB962C8B-B14F-4D97-AF65-F5344CB8AC3E}">
        <p14:creationId xmlns:p14="http://schemas.microsoft.com/office/powerpoint/2010/main" val="596875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house cleaning</a:t>
            </a:r>
            <a:endParaRPr lang="en-US" dirty="0"/>
          </a:p>
        </p:txBody>
      </p:sp>
      <p:sp>
        <p:nvSpPr>
          <p:cNvPr id="3" name="Content Placeholder 2"/>
          <p:cNvSpPr>
            <a:spLocks noGrp="1"/>
          </p:cNvSpPr>
          <p:nvPr>
            <p:ph idx="1"/>
          </p:nvPr>
        </p:nvSpPr>
        <p:spPr/>
        <p:txBody>
          <a:bodyPr/>
          <a:lstStyle/>
          <a:p>
            <a:r>
              <a:rPr lang="en-US" dirty="0"/>
              <a:t>None, True, False become keywords</a:t>
            </a:r>
          </a:p>
          <a:p>
            <a:r>
              <a:rPr lang="en-US" dirty="0" smtClean="0"/>
              <a:t>Forbid "from mod import *" inside function</a:t>
            </a:r>
          </a:p>
          <a:p>
            <a:r>
              <a:rPr lang="en-US" dirty="0" smtClean="0"/>
              <a:t>Rename </a:t>
            </a:r>
            <a:r>
              <a:rPr lang="en-US" dirty="0" err="1" smtClean="0"/>
              <a:t>func_name</a:t>
            </a:r>
            <a:r>
              <a:rPr lang="en-US" dirty="0" smtClean="0"/>
              <a:t> —&gt; __name__, </a:t>
            </a:r>
            <a:r>
              <a:rPr lang="en-US" dirty="0" err="1" smtClean="0"/>
              <a:t>etc</a:t>
            </a:r>
            <a:endParaRPr lang="en-US" dirty="0" smtClean="0"/>
          </a:p>
          <a:p>
            <a:r>
              <a:rPr lang="en-US" dirty="0" smtClean="0"/>
              <a:t>Numeric tower</a:t>
            </a:r>
          </a:p>
          <a:p>
            <a:r>
              <a:rPr lang="en-US" dirty="0" smtClean="0"/>
              <a:t>Rename .next() —&gt; .__next__()</a:t>
            </a:r>
          </a:p>
          <a:p>
            <a:endParaRPr lang="en-US" dirty="0"/>
          </a:p>
        </p:txBody>
      </p:sp>
    </p:spTree>
    <p:extLst>
      <p:ext uri="{BB962C8B-B14F-4D97-AF65-F5344CB8AC3E}">
        <p14:creationId xmlns:p14="http://schemas.microsoft.com/office/powerpoint/2010/main" val="499607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Small improvements</a:t>
            </a:r>
            <a:endParaRPr lang="en-US" dirty="0"/>
          </a:p>
        </p:txBody>
      </p:sp>
      <p:sp>
        <p:nvSpPr>
          <p:cNvPr id="3" name="Content Placeholder 2"/>
          <p:cNvSpPr>
            <a:spLocks noGrp="1"/>
          </p:cNvSpPr>
          <p:nvPr>
            <p:ph idx="1"/>
          </p:nvPr>
        </p:nvSpPr>
        <p:spPr/>
        <p:txBody>
          <a:bodyPr/>
          <a:lstStyle/>
          <a:p>
            <a:r>
              <a:rPr lang="en-US" dirty="0" smtClean="0"/>
              <a:t>No default ordering: 1 &lt; 'x' raises </a:t>
            </a:r>
            <a:r>
              <a:rPr lang="en-US" dirty="0" err="1" smtClean="0"/>
              <a:t>TypeError</a:t>
            </a:r>
            <a:endParaRPr lang="en-US" dirty="0" smtClean="0"/>
          </a:p>
          <a:p>
            <a:r>
              <a:rPr lang="en-US" dirty="0" smtClean="0"/>
              <a:t>except </a:t>
            </a:r>
            <a:r>
              <a:rPr lang="en-US" dirty="0"/>
              <a:t>E, e: —&gt; except E as e</a:t>
            </a:r>
            <a:r>
              <a:rPr lang="en-US" dirty="0" smtClean="0"/>
              <a:t>:</a:t>
            </a:r>
          </a:p>
          <a:p>
            <a:r>
              <a:rPr lang="en-US" dirty="0" smtClean="0"/>
              <a:t>Absolute import by default</a:t>
            </a:r>
            <a:endParaRPr lang="en-US" dirty="0"/>
          </a:p>
          <a:p>
            <a:r>
              <a:rPr lang="en-US" dirty="0" smtClean="0"/>
              <a:t>New octal notation: 0o755</a:t>
            </a:r>
          </a:p>
          <a:p>
            <a:r>
              <a:rPr lang="en-US" dirty="0" smtClean="0"/>
              <a:t>map</a:t>
            </a:r>
            <a:r>
              <a:rPr lang="en-US" dirty="0"/>
              <a:t>(), filter(), zip() become </a:t>
            </a:r>
            <a:r>
              <a:rPr lang="en-US" dirty="0" smtClean="0"/>
              <a:t>iterators</a:t>
            </a:r>
          </a:p>
          <a:p>
            <a:r>
              <a:rPr lang="en-US" dirty="0" smtClean="0"/>
              <a:t>range() mutates into what was </a:t>
            </a:r>
            <a:r>
              <a:rPr lang="en-US" dirty="0" err="1" smtClean="0"/>
              <a:t>xrange</a:t>
            </a:r>
            <a:r>
              <a:rPr lang="en-US" dirty="0" smtClean="0"/>
              <a:t>()</a:t>
            </a:r>
          </a:p>
          <a:p>
            <a:r>
              <a:rPr lang="en-US" dirty="0" err="1" smtClean="0"/>
              <a:t>dict.keys</a:t>
            </a:r>
            <a:r>
              <a:rPr lang="en-US" dirty="0" smtClean="0"/>
              <a:t>() returns a "view", not a list</a:t>
            </a:r>
            <a:endParaRPr lang="en-US" dirty="0"/>
          </a:p>
        </p:txBody>
      </p:sp>
    </p:spTree>
    <p:extLst>
      <p:ext uri="{BB962C8B-B14F-4D97-AF65-F5344CB8AC3E}">
        <p14:creationId xmlns:p14="http://schemas.microsoft.com/office/powerpoint/2010/main" val="615692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small improvements</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r>
              <a:rPr lang="en-US" dirty="0" smtClean="0"/>
              <a:t>Improved super()</a:t>
            </a:r>
          </a:p>
          <a:p>
            <a:r>
              <a:rPr lang="en-US" dirty="0" smtClean="0"/>
              <a:t>Set notation {1, 2, 3}  (but {} is an empty </a:t>
            </a:r>
            <a:r>
              <a:rPr lang="en-US" dirty="0" err="1" smtClean="0"/>
              <a:t>dict</a:t>
            </a:r>
            <a:r>
              <a:rPr lang="en-US" dirty="0" smtClean="0"/>
              <a:t>)</a:t>
            </a:r>
          </a:p>
          <a:p>
            <a:r>
              <a:rPr lang="en-US" dirty="0" smtClean="0"/>
              <a:t>Set and </a:t>
            </a:r>
            <a:r>
              <a:rPr lang="en-US" dirty="0" err="1" smtClean="0"/>
              <a:t>dict</a:t>
            </a:r>
            <a:r>
              <a:rPr lang="en-US" dirty="0" smtClean="0"/>
              <a:t> comprehensions</a:t>
            </a:r>
          </a:p>
          <a:p>
            <a:pPr lvl="1"/>
            <a:r>
              <a:rPr lang="en-US" dirty="0" smtClean="0">
                <a:latin typeface="Consolas"/>
                <a:cs typeface="Consolas"/>
              </a:rPr>
              <a:t>{x**2 for x in range(10)}</a:t>
            </a:r>
          </a:p>
          <a:p>
            <a:pPr lvl="1"/>
            <a:r>
              <a:rPr lang="en-US" dirty="0" smtClean="0">
                <a:latin typeface="Consolas"/>
                <a:cs typeface="Consolas"/>
              </a:rPr>
              <a:t>{x: x**2 for x in range(10)}</a:t>
            </a:r>
          </a:p>
          <a:p>
            <a:r>
              <a:rPr lang="en-US" dirty="0" smtClean="0"/>
              <a:t>Exception chaining; </a:t>
            </a:r>
            <a:r>
              <a:rPr lang="en-US" dirty="0" err="1" smtClean="0"/>
              <a:t>e.__traceback</a:t>
            </a:r>
            <a:r>
              <a:rPr lang="en-US" dirty="0" smtClean="0"/>
              <a:t>__</a:t>
            </a:r>
          </a:p>
          <a:p>
            <a:r>
              <a:rPr lang="en-US" dirty="0" err="1" smtClean="0"/>
              <a:t>Metaclass</a:t>
            </a:r>
            <a:r>
              <a:rPr lang="en-US" dirty="0" smtClean="0"/>
              <a:t> improvements</a:t>
            </a:r>
          </a:p>
          <a:p>
            <a:r>
              <a:rPr lang="en-US" dirty="0" err="1" smtClean="0"/>
              <a:t>argparse</a:t>
            </a:r>
            <a:r>
              <a:rPr lang="en-US" dirty="0" smtClean="0"/>
              <a:t> module</a:t>
            </a:r>
          </a:p>
          <a:p>
            <a:endParaRPr lang="en-US" dirty="0"/>
          </a:p>
        </p:txBody>
      </p:sp>
    </p:spTree>
    <p:extLst>
      <p:ext uri="{BB962C8B-B14F-4D97-AF65-F5344CB8AC3E}">
        <p14:creationId xmlns:p14="http://schemas.microsoft.com/office/powerpoint/2010/main" val="28945853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408</TotalTime>
  <Words>1045</Words>
  <Application>Microsoft Macintosh PowerPoint</Application>
  <PresentationFormat>On-screen Show (4:3)</PresentationFormat>
  <Paragraphs>141</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Python 2 vs. Python 3 A retrospective</vt:lpstr>
      <vt:lpstr>Why a new version</vt:lpstr>
      <vt:lpstr>Why not a new version</vt:lpstr>
      <vt:lpstr>So we did it anyway</vt:lpstr>
      <vt:lpstr>Overview of changes</vt:lpstr>
      <vt:lpstr>House cleaning</vt:lpstr>
      <vt:lpstr>More house cleaning</vt:lpstr>
      <vt:lpstr>Small improvements</vt:lpstr>
      <vt:lpstr>More small improvements</vt:lpstr>
      <vt:lpstr>Why reduce() must die</vt:lpstr>
      <vt:lpstr>No, really!</vt:lpstr>
      <vt:lpstr>Why int/int should return float</vt:lpstr>
      <vt:lpstr>Why print() must be a function</vt:lpstr>
      <vt:lpstr>What was wrong with Unicode</vt:lpstr>
      <vt:lpstr>Nonlocal variables</vt:lpstr>
      <vt:lpstr>Performance</vt:lpstr>
      <vt:lpstr>Speculative features</vt:lpstr>
      <vt:lpstr>Ho-hum changes</vt:lpstr>
      <vt:lpstr>More ho-hum</vt:lpstr>
      <vt:lpstr>Things we missed</vt:lpstr>
      <vt:lpstr>Things still unsolved</vt:lpstr>
      <vt:lpstr>Another Python 3 talk</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Python 2 vs. Python 3 a retrospective</dc:title>
  <dc:creator>Guido van Rossum</dc:creator>
  <cp:lastModifiedBy>Guido van Rossum</cp:lastModifiedBy>
  <cp:revision>37</cp:revision>
  <dcterms:created xsi:type="dcterms:W3CDTF">2013-11-04T18:54:16Z</dcterms:created>
  <dcterms:modified xsi:type="dcterms:W3CDTF">2013-11-09T21:22:38Z</dcterms:modified>
</cp:coreProperties>
</file>